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4" r:id="rId6"/>
    <p:sldId id="265" r:id="rId7"/>
    <p:sldId id="258" r:id="rId8"/>
    <p:sldId id="26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9D54-09C9-4631-8424-3A67C234DFA6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35E4-A8EC-402F-A1AB-F53F2411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9D54-09C9-4631-8424-3A67C234DFA6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35E4-A8EC-402F-A1AB-F53F2411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9D54-09C9-4631-8424-3A67C234DFA6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35E4-A8EC-402F-A1AB-F53F2411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9D54-09C9-4631-8424-3A67C234DFA6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35E4-A8EC-402F-A1AB-F53F2411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9D54-09C9-4631-8424-3A67C234DFA6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35E4-A8EC-402F-A1AB-F53F2411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9D54-09C9-4631-8424-3A67C234DFA6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35E4-A8EC-402F-A1AB-F53F2411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9D54-09C9-4631-8424-3A67C234DFA6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35E4-A8EC-402F-A1AB-F53F2411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9D54-09C9-4631-8424-3A67C234DFA6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35E4-A8EC-402F-A1AB-F53F2411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9D54-09C9-4631-8424-3A67C234DFA6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35E4-A8EC-402F-A1AB-F53F2411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9D54-09C9-4631-8424-3A67C234DFA6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35E4-A8EC-402F-A1AB-F53F2411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A9D54-09C9-4631-8424-3A67C234DFA6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335E4-A8EC-402F-A1AB-F53F2411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A9D54-09C9-4631-8424-3A67C234DFA6}" type="datetimeFigureOut">
              <a:rPr kumimoji="1" lang="ja-JP" altLang="en-US" smtClean="0"/>
              <a:t>2014/2/21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335E4-A8EC-402F-A1AB-F53F241138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295400"/>
            <a:ext cx="4314001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9900" dirty="0" smtClean="0"/>
              <a:t>Risk</a:t>
            </a:r>
            <a:endParaRPr kumimoji="1" lang="ja-JP" altLang="en-US" sz="199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648200"/>
            <a:ext cx="740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Risk = Problems that are likely to occur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905000"/>
            <a:ext cx="779117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 smtClean="0"/>
              <a:t>Risk of Academic Quality</a:t>
            </a:r>
          </a:p>
          <a:p>
            <a:r>
              <a:rPr lang="en-US" altLang="ja-JP" sz="5400" dirty="0" smtClean="0"/>
              <a:t>Risk of Safety and Welfare</a:t>
            </a:r>
          </a:p>
          <a:p>
            <a:r>
              <a:rPr kumimoji="1" lang="en-US" altLang="ja-JP" sz="5400" dirty="0" smtClean="0"/>
              <a:t>Risk of Logistics of Mobility</a:t>
            </a: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990600"/>
            <a:ext cx="794877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Risk of Academic quality</a:t>
            </a:r>
          </a:p>
          <a:p>
            <a:r>
              <a:rPr lang="en-US" altLang="ja-JP" sz="2400" b="1" dirty="0" smtClean="0">
                <a:solidFill>
                  <a:srgbClr val="FF0000"/>
                </a:solidFill>
              </a:rPr>
              <a:t>Identify risk</a:t>
            </a:r>
          </a:p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Quality of member Universities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Students couldn’t get courses they want to study</a:t>
            </a:r>
          </a:p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Credits are not recognized</a:t>
            </a:r>
          </a:p>
          <a:p>
            <a:endParaRPr lang="en-US" altLang="ja-JP" sz="2400" dirty="0"/>
          </a:p>
          <a:p>
            <a:r>
              <a:rPr kumimoji="1" lang="en-US" altLang="ja-JP" sz="2400" b="1" dirty="0" smtClean="0"/>
              <a:t>Suggestions to minimize risk</a:t>
            </a:r>
          </a:p>
          <a:p>
            <a:r>
              <a:rPr lang="en-US" altLang="ja-JP" sz="2400" dirty="0" smtClean="0"/>
              <a:t>Clear and transparent criteria to select universities by Ministry</a:t>
            </a:r>
          </a:p>
          <a:p>
            <a:r>
              <a:rPr kumimoji="1" lang="en-US" altLang="ja-JP" sz="2400" dirty="0" smtClean="0"/>
              <a:t>Shortlists of courses and programs students want to attend</a:t>
            </a:r>
          </a:p>
          <a:p>
            <a:r>
              <a:rPr lang="en-US" altLang="ja-JP" sz="2400" dirty="0" smtClean="0"/>
              <a:t>Orientation to students</a:t>
            </a:r>
          </a:p>
          <a:p>
            <a:r>
              <a:rPr kumimoji="1" lang="en-US" altLang="ja-JP" sz="2400" dirty="0" smtClean="0"/>
              <a:t>Clear procedure of CTS by AIMS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990600"/>
            <a:ext cx="625947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Risk of Safety and Welfare</a:t>
            </a:r>
          </a:p>
          <a:p>
            <a:r>
              <a:rPr lang="en-US" altLang="ja-JP" sz="2400" b="1" dirty="0" smtClean="0">
                <a:solidFill>
                  <a:srgbClr val="FF0000"/>
                </a:solidFill>
              </a:rPr>
              <a:t>Identify risk</a:t>
            </a:r>
          </a:p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Students do not how to react to different culture</a:t>
            </a:r>
          </a:p>
          <a:p>
            <a:r>
              <a:rPr lang="en-US" altLang="ja-JP" sz="2400" dirty="0" err="1" smtClean="0">
                <a:solidFill>
                  <a:srgbClr val="FF0000"/>
                </a:solidFill>
              </a:rPr>
              <a:t>Students’injury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Natural disaster and the unrest</a:t>
            </a:r>
          </a:p>
          <a:p>
            <a:endParaRPr lang="en-US" altLang="ja-JP" sz="2400" dirty="0" smtClean="0">
              <a:solidFill>
                <a:srgbClr val="FF0000"/>
              </a:solidFill>
            </a:endParaRPr>
          </a:p>
          <a:p>
            <a:endParaRPr lang="en-US" altLang="ja-JP" sz="2400" b="1" dirty="0"/>
          </a:p>
          <a:p>
            <a:r>
              <a:rPr kumimoji="1" lang="en-US" altLang="ja-JP" sz="2400" b="1" dirty="0" smtClean="0"/>
              <a:t>Suggestions to minimize risk</a:t>
            </a:r>
          </a:p>
          <a:p>
            <a:r>
              <a:rPr lang="en-US" altLang="ja-JP" sz="2400" dirty="0" smtClean="0"/>
              <a:t>Good Planning</a:t>
            </a:r>
          </a:p>
          <a:p>
            <a:r>
              <a:rPr lang="en-US" altLang="ja-JP" sz="2400" dirty="0" smtClean="0"/>
              <a:t>Emergency </a:t>
            </a:r>
            <a:r>
              <a:rPr lang="en-US" altLang="ja-JP" sz="2400" dirty="0"/>
              <a:t>procedure and protocol</a:t>
            </a:r>
          </a:p>
          <a:p>
            <a:r>
              <a:rPr lang="en-US" altLang="ja-JP" sz="2400" dirty="0" smtClean="0"/>
              <a:t>Health insurance and information</a:t>
            </a:r>
          </a:p>
          <a:p>
            <a:r>
              <a:rPr lang="en-US" altLang="ja-JP" sz="2400" dirty="0" smtClean="0"/>
              <a:t>Orientation of cultural differences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990600"/>
            <a:ext cx="812382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Risk of Logistic of Mobility</a:t>
            </a:r>
          </a:p>
          <a:p>
            <a:r>
              <a:rPr lang="en-US" altLang="ja-JP" sz="2400" b="1" dirty="0" smtClean="0">
                <a:solidFill>
                  <a:srgbClr val="FF0000"/>
                </a:solidFill>
              </a:rPr>
              <a:t>Identify risk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IRO communication with program/faculty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Visa procedure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Unequal distribution of students to Universities/countries</a:t>
            </a:r>
          </a:p>
          <a:p>
            <a:endParaRPr lang="en-US" altLang="ja-JP" sz="2400" dirty="0" smtClean="0">
              <a:solidFill>
                <a:srgbClr val="FF0000"/>
              </a:solidFill>
            </a:endParaRPr>
          </a:p>
          <a:p>
            <a:endParaRPr lang="en-US" altLang="ja-JP" sz="2400" b="1" dirty="0"/>
          </a:p>
          <a:p>
            <a:r>
              <a:rPr kumimoji="1" lang="en-US" altLang="ja-JP" sz="2400" b="1" dirty="0" smtClean="0"/>
              <a:t>Suggestions to minimize risk</a:t>
            </a:r>
          </a:p>
          <a:p>
            <a:r>
              <a:rPr lang="en-US" altLang="ja-JP" sz="2400" dirty="0" smtClean="0"/>
              <a:t>Immigration bureau to help or IRO take leads</a:t>
            </a:r>
          </a:p>
          <a:p>
            <a:r>
              <a:rPr lang="en-US" altLang="ja-JP" sz="2400" dirty="0" smtClean="0"/>
              <a:t>Strict with discipline allocation, but encourage bilateral mobility</a:t>
            </a:r>
          </a:p>
          <a:p>
            <a:r>
              <a:rPr lang="en-US" altLang="ja-JP" sz="2400" dirty="0" smtClean="0"/>
              <a:t>Pre-arrival package</a:t>
            </a:r>
          </a:p>
          <a:p>
            <a:r>
              <a:rPr lang="en-US" altLang="ja-JP" sz="2400" dirty="0" smtClean="0"/>
              <a:t>IRO to communicate efficiently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 txBox="1">
            <a:spLocks/>
          </p:cNvSpPr>
          <p:nvPr/>
        </p:nvSpPr>
        <p:spPr>
          <a:xfrm>
            <a:off x="381000" y="677863"/>
            <a:ext cx="5157787" cy="82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P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Identified Risks	</a:t>
            </a:r>
            <a:endParaRPr kumimoji="1" lang="en-PH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8"/>
          <p:cNvSpPr>
            <a:spLocks noGrp="1"/>
          </p:cNvSpPr>
          <p:nvPr>
            <p:ph sz="half" idx="4294967295"/>
          </p:nvPr>
        </p:nvSpPr>
        <p:spPr>
          <a:xfrm>
            <a:off x="381002" y="1501775"/>
            <a:ext cx="4114798" cy="468788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PH" sz="1800" dirty="0" smtClean="0">
                <a:solidFill>
                  <a:srgbClr val="FF0000"/>
                </a:solidFill>
              </a:rPr>
              <a:t>Academics – </a:t>
            </a:r>
          </a:p>
          <a:p>
            <a:pPr lvl="1"/>
            <a:r>
              <a:rPr lang="en-PH" sz="1600" dirty="0" smtClean="0">
                <a:solidFill>
                  <a:srgbClr val="FF0000"/>
                </a:solidFill>
              </a:rPr>
              <a:t>Program structure - Japan Universities’ plan to implement AIMS is highly thematic</a:t>
            </a:r>
          </a:p>
          <a:p>
            <a:pPr lvl="1"/>
            <a:r>
              <a:rPr lang="en-PH" sz="1600" dirty="0" smtClean="0">
                <a:solidFill>
                  <a:srgbClr val="FF0000"/>
                </a:solidFill>
              </a:rPr>
              <a:t>Different School Calendars of participating Universities</a:t>
            </a:r>
          </a:p>
          <a:p>
            <a:pPr lvl="1"/>
            <a:r>
              <a:rPr lang="en-PH" sz="1600" dirty="0" smtClean="0">
                <a:solidFill>
                  <a:srgbClr val="FF0000"/>
                </a:solidFill>
              </a:rPr>
              <a:t>Matching educational focus – the rule/ principle of AIMs has risk in terms of equitable distribution of students</a:t>
            </a:r>
          </a:p>
          <a:p>
            <a:pPr lvl="1"/>
            <a:r>
              <a:rPr lang="en-PH" sz="1600" dirty="0" smtClean="0">
                <a:solidFill>
                  <a:srgbClr val="FF0000"/>
                </a:solidFill>
              </a:rPr>
              <a:t>Credit units</a:t>
            </a:r>
          </a:p>
          <a:p>
            <a:r>
              <a:rPr lang="en-PH" sz="1800" dirty="0" smtClean="0">
                <a:solidFill>
                  <a:srgbClr val="FF0000"/>
                </a:solidFill>
              </a:rPr>
              <a:t>Safety and welfare </a:t>
            </a:r>
          </a:p>
          <a:p>
            <a:pPr lvl="1"/>
            <a:r>
              <a:rPr lang="en-PH" sz="1600" dirty="0" smtClean="0">
                <a:solidFill>
                  <a:srgbClr val="FF0000"/>
                </a:solidFill>
              </a:rPr>
              <a:t>Mobility issues in time of real disaster risks – cultural differences, floods – risk of students of not knowing certain rules of countries, car accidents, overcoming emergency procedures</a:t>
            </a:r>
          </a:p>
          <a:p>
            <a:pPr lvl="1"/>
            <a:r>
              <a:rPr lang="en-PH" sz="1600" dirty="0" smtClean="0">
                <a:solidFill>
                  <a:srgbClr val="FF0000"/>
                </a:solidFill>
              </a:rPr>
              <a:t>Are we capable of handling emergency cases?</a:t>
            </a:r>
            <a:endParaRPr lang="en-PH" sz="1600" dirty="0">
              <a:solidFill>
                <a:srgbClr val="FF0000"/>
              </a:solidFill>
            </a:endParaRPr>
          </a:p>
        </p:txBody>
      </p:sp>
      <p:sp>
        <p:nvSpPr>
          <p:cNvPr id="7" name="Text Placeholder 9"/>
          <p:cNvSpPr txBox="1">
            <a:spLocks/>
          </p:cNvSpPr>
          <p:nvPr/>
        </p:nvSpPr>
        <p:spPr>
          <a:xfrm>
            <a:off x="4419600" y="669926"/>
            <a:ext cx="4495800" cy="8239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PH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Proposed Solutions</a:t>
            </a:r>
            <a:endParaRPr kumimoji="1" lang="en-PH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4419600" y="1663700"/>
            <a:ext cx="4495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PH" sz="1800" dirty="0" smtClean="0"/>
              <a:t>Consortium partners that we select must already select courses to be offered under the AIMS </a:t>
            </a:r>
          </a:p>
          <a:p>
            <a:pPr lvl="1"/>
            <a:r>
              <a:rPr lang="en-PH" sz="1600" dirty="0" smtClean="0"/>
              <a:t>University-University discussion</a:t>
            </a:r>
          </a:p>
          <a:p>
            <a:pPr lvl="1"/>
            <a:r>
              <a:rPr lang="en-PH" sz="1600" dirty="0" smtClean="0"/>
              <a:t>Sign bilateral agreement, AIMs will serve as a starting point for the agreement</a:t>
            </a:r>
          </a:p>
          <a:p>
            <a:r>
              <a:rPr lang="en-PH" sz="1800" dirty="0" smtClean="0"/>
              <a:t>Minimize risk by establishing protocols, emergency / risk management plans</a:t>
            </a:r>
          </a:p>
          <a:p>
            <a:pPr lvl="1"/>
            <a:r>
              <a:rPr lang="en-PH" sz="1600" dirty="0" smtClean="0"/>
              <a:t>Conduct fire and earthquake drills</a:t>
            </a:r>
          </a:p>
          <a:p>
            <a:pPr lvl="1"/>
            <a:r>
              <a:rPr lang="en-PH" sz="1600" dirty="0" smtClean="0"/>
              <a:t>Provide emergency numbers </a:t>
            </a:r>
          </a:p>
          <a:p>
            <a:pPr lvl="1"/>
            <a:r>
              <a:rPr lang="en-PH" sz="1600" dirty="0" smtClean="0"/>
              <a:t>Require  students to have insurance (health, others)</a:t>
            </a:r>
            <a:endParaRPr lang="en-PH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H" dirty="0" smtClean="0">
                <a:solidFill>
                  <a:srgbClr val="FF0000"/>
                </a:solidFill>
              </a:rPr>
              <a:t>Identified Risks	</a:t>
            </a:r>
            <a:endParaRPr lang="en-PH" dirty="0">
              <a:solidFill>
                <a:srgbClr val="FF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PH" dirty="0" smtClean="0">
                <a:solidFill>
                  <a:srgbClr val="FF0000"/>
                </a:solidFill>
              </a:rPr>
              <a:t>Logistics / Mobilization issues - Strict visa requirements in some countries </a:t>
            </a:r>
          </a:p>
          <a:p>
            <a:pPr lvl="1"/>
            <a:r>
              <a:rPr lang="en-PH" dirty="0" smtClean="0">
                <a:solidFill>
                  <a:srgbClr val="FF0000"/>
                </a:solidFill>
              </a:rPr>
              <a:t>Some governments change the rules without prior notice creating havoc among students </a:t>
            </a:r>
            <a:endParaRPr lang="en-PH" dirty="0">
              <a:solidFill>
                <a:srgbClr val="FF000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PH" dirty="0" smtClean="0"/>
              <a:t>Proposed Solutions</a:t>
            </a:r>
            <a:endParaRPr lang="en-PH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PH" dirty="0" smtClean="0"/>
              <a:t>Good planning</a:t>
            </a:r>
          </a:p>
          <a:p>
            <a:pPr lvl="1"/>
            <a:r>
              <a:rPr lang="en-PH" dirty="0" smtClean="0"/>
              <a:t>issuance of changes in visa requirements at least three months before its implementation</a:t>
            </a:r>
          </a:p>
          <a:p>
            <a:pPr lvl="1"/>
            <a:r>
              <a:rPr lang="en-PH" dirty="0" smtClean="0"/>
              <a:t>Give students enough information</a:t>
            </a:r>
          </a:p>
          <a:p>
            <a:r>
              <a:rPr lang="en-PH" dirty="0" smtClean="0"/>
              <a:t>Giving guidance to students to  manage students’ expectations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xmlns="" val="3873942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365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4</cp:revision>
  <dcterms:created xsi:type="dcterms:W3CDTF">2014-02-21T07:10:44Z</dcterms:created>
  <dcterms:modified xsi:type="dcterms:W3CDTF">2014-02-21T07:39:06Z</dcterms:modified>
</cp:coreProperties>
</file>