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61" r:id="rId5"/>
    <p:sldId id="264" r:id="rId6"/>
    <p:sldId id="265" r:id="rId7"/>
    <p:sldId id="258" r:id="rId8"/>
    <p:sldId id="26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-780" y="-28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en-US" altLang="ja-JP" smtClean="0"/>
              <a:t>Click to edit Master subtitle style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en-US" altLang="ja-JP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en-US" altLang="ja-JP" smtClean="0"/>
              <a:t>Click to edit Master title style</a:t>
            </a:r>
            <a:endParaRPr kumimoji="1" lang="ja-JP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en-US" altLang="ja-JP" smtClean="0"/>
              <a:t>Click to edit Master text styles</a:t>
            </a:r>
          </a:p>
          <a:p>
            <a:pPr lvl="1"/>
            <a:r>
              <a:rPr kumimoji="1" lang="en-US" altLang="ja-JP" smtClean="0"/>
              <a:t>Second level</a:t>
            </a:r>
          </a:p>
          <a:p>
            <a:pPr lvl="2"/>
            <a:r>
              <a:rPr kumimoji="1" lang="en-US" altLang="ja-JP" smtClean="0"/>
              <a:t>Third level</a:t>
            </a:r>
          </a:p>
          <a:p>
            <a:pPr lvl="3"/>
            <a:r>
              <a:rPr kumimoji="1" lang="en-US" altLang="ja-JP" smtClean="0"/>
              <a:t>Fourth level</a:t>
            </a:r>
          </a:p>
          <a:p>
            <a:pPr lvl="4"/>
            <a:r>
              <a:rPr kumimoji="1" lang="en-US" altLang="ja-JP" smtClean="0"/>
              <a:t>Fifth level</a:t>
            </a:r>
            <a:endParaRPr kumimoji="1" lang="ja-JP" alt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A9D54-09C9-4631-8424-3A67C234DFA6}" type="datetimeFigureOut">
              <a:rPr kumimoji="1" lang="ja-JP" altLang="en-US" smtClean="0"/>
              <a:t>2014/2/21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6335E4-A8EC-402F-A1AB-F53F241138E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81200" y="1295400"/>
            <a:ext cx="4314001" cy="31547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9900" dirty="0" smtClean="0"/>
              <a:t>Risk</a:t>
            </a:r>
            <a:endParaRPr kumimoji="1" lang="ja-JP" altLang="en-US" sz="19900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648200"/>
            <a:ext cx="740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600" dirty="0" smtClean="0"/>
              <a:t>Risk = Problems that are likely to occur</a:t>
            </a:r>
            <a:endParaRPr kumimoji="1" lang="ja-JP" alt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1905000"/>
            <a:ext cx="7791172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5400" dirty="0" smtClean="0"/>
              <a:t>Risk of Academic Quality</a:t>
            </a:r>
          </a:p>
          <a:p>
            <a:r>
              <a:rPr lang="en-US" altLang="ja-JP" sz="5400" dirty="0" smtClean="0"/>
              <a:t>Risk of Safety and Welfare</a:t>
            </a:r>
          </a:p>
          <a:p>
            <a:r>
              <a:rPr kumimoji="1" lang="en-US" altLang="ja-JP" sz="5400" dirty="0" smtClean="0"/>
              <a:t>Risk of Logistics of Mobility</a:t>
            </a:r>
            <a:endParaRPr kumimoji="1" lang="ja-JP" altLang="en-US" sz="5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990600"/>
            <a:ext cx="7948779" cy="415498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Risk of Academic quality</a:t>
            </a:r>
          </a:p>
          <a:p>
            <a:r>
              <a:rPr lang="en-US" altLang="ja-JP" sz="2400" b="1" dirty="0" smtClean="0">
                <a:solidFill>
                  <a:srgbClr val="FF0000"/>
                </a:solidFill>
              </a:rPr>
              <a:t>Identify risk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Quality of member Universities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Students couldn’t get courses they want to study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Credits are not recognized</a:t>
            </a:r>
          </a:p>
          <a:p>
            <a:endParaRPr lang="en-US" altLang="ja-JP" sz="2400" dirty="0"/>
          </a:p>
          <a:p>
            <a:r>
              <a:rPr kumimoji="1" lang="en-US" altLang="ja-JP" sz="2400" b="1" dirty="0" smtClean="0"/>
              <a:t>Suggestions to minimize risk</a:t>
            </a:r>
          </a:p>
          <a:p>
            <a:r>
              <a:rPr lang="en-US" altLang="ja-JP" sz="2400" dirty="0" smtClean="0"/>
              <a:t>Clear and transparent criteria to select universities by Ministry</a:t>
            </a:r>
          </a:p>
          <a:p>
            <a:r>
              <a:rPr kumimoji="1" lang="en-US" altLang="ja-JP" sz="2400" dirty="0" smtClean="0"/>
              <a:t>Shortlists of courses and programs students want to attend</a:t>
            </a:r>
          </a:p>
          <a:p>
            <a:r>
              <a:rPr lang="en-US" altLang="ja-JP" sz="2400" dirty="0" smtClean="0"/>
              <a:t>Orientation to students</a:t>
            </a:r>
          </a:p>
          <a:p>
            <a:r>
              <a:rPr kumimoji="1" lang="en-US" altLang="ja-JP" sz="2400" dirty="0" smtClean="0"/>
              <a:t>Clear procedure of CTS by AIMS</a:t>
            </a:r>
            <a:endParaRPr kumimoji="1" lang="ja-JP" alt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990600"/>
            <a:ext cx="6259470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Risk of Safety and Welfare</a:t>
            </a:r>
          </a:p>
          <a:p>
            <a:r>
              <a:rPr lang="en-US" altLang="ja-JP" sz="2400" b="1" dirty="0" smtClean="0">
                <a:solidFill>
                  <a:srgbClr val="FF0000"/>
                </a:solidFill>
              </a:rPr>
              <a:t>Identify risk</a:t>
            </a:r>
          </a:p>
          <a:p>
            <a:r>
              <a:rPr kumimoji="1" lang="en-US" altLang="ja-JP" sz="2400" dirty="0" smtClean="0">
                <a:solidFill>
                  <a:srgbClr val="FF0000"/>
                </a:solidFill>
              </a:rPr>
              <a:t>Students do not how to react to different culture</a:t>
            </a:r>
          </a:p>
          <a:p>
            <a:r>
              <a:rPr lang="en-US" altLang="ja-JP" sz="2400" dirty="0" err="1" smtClean="0">
                <a:solidFill>
                  <a:srgbClr val="FF0000"/>
                </a:solidFill>
              </a:rPr>
              <a:t>Students’injury</a:t>
            </a:r>
            <a:endParaRPr lang="en-US" altLang="ja-JP" sz="2400" dirty="0" smtClean="0">
              <a:solidFill>
                <a:srgbClr val="FF0000"/>
              </a:solidFill>
            </a:endParaRP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Natural disaster and the unrest</a:t>
            </a:r>
          </a:p>
          <a:p>
            <a:endParaRPr lang="en-US" altLang="ja-JP" sz="2400" dirty="0" smtClean="0">
              <a:solidFill>
                <a:srgbClr val="FF0000"/>
              </a:solidFill>
            </a:endParaRPr>
          </a:p>
          <a:p>
            <a:endParaRPr lang="en-US" altLang="ja-JP" sz="2400" b="1" dirty="0"/>
          </a:p>
          <a:p>
            <a:r>
              <a:rPr kumimoji="1" lang="en-US" altLang="ja-JP" sz="2400" b="1" dirty="0" smtClean="0"/>
              <a:t>Suggestions to minimize risk</a:t>
            </a:r>
          </a:p>
          <a:p>
            <a:r>
              <a:rPr lang="en-US" altLang="ja-JP" sz="2400" dirty="0" smtClean="0"/>
              <a:t>Good Planning</a:t>
            </a:r>
          </a:p>
          <a:p>
            <a:r>
              <a:rPr lang="en-US" altLang="ja-JP" sz="2400" dirty="0" smtClean="0"/>
              <a:t>Emergency </a:t>
            </a:r>
            <a:r>
              <a:rPr lang="en-US" altLang="ja-JP" sz="2400" dirty="0"/>
              <a:t>procedure and protocol</a:t>
            </a:r>
          </a:p>
          <a:p>
            <a:r>
              <a:rPr lang="en-US" altLang="ja-JP" sz="2400" dirty="0" smtClean="0"/>
              <a:t>Health insurance and information</a:t>
            </a:r>
          </a:p>
          <a:p>
            <a:r>
              <a:rPr lang="en-US" altLang="ja-JP" sz="2400" dirty="0" smtClean="0"/>
              <a:t>Orientation of cultural differences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09600" y="990600"/>
            <a:ext cx="8123827" cy="4524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b="1" dirty="0" smtClean="0"/>
              <a:t>Risk of Logistic of Mobility</a:t>
            </a:r>
          </a:p>
          <a:p>
            <a:r>
              <a:rPr lang="en-US" altLang="ja-JP" sz="2400" b="1" dirty="0" smtClean="0">
                <a:solidFill>
                  <a:srgbClr val="FF0000"/>
                </a:solidFill>
              </a:rPr>
              <a:t>Identify risk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IRO communication with program/faculty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Visa procedure</a:t>
            </a:r>
          </a:p>
          <a:p>
            <a:r>
              <a:rPr lang="en-US" altLang="ja-JP" sz="2400" dirty="0" smtClean="0">
                <a:solidFill>
                  <a:srgbClr val="FF0000"/>
                </a:solidFill>
              </a:rPr>
              <a:t>Unequal distribution of students to Universities/countries</a:t>
            </a:r>
          </a:p>
          <a:p>
            <a:endParaRPr lang="en-US" altLang="ja-JP" sz="2400" dirty="0" smtClean="0">
              <a:solidFill>
                <a:srgbClr val="FF0000"/>
              </a:solidFill>
            </a:endParaRPr>
          </a:p>
          <a:p>
            <a:endParaRPr lang="en-US" altLang="ja-JP" sz="2400" b="1" dirty="0"/>
          </a:p>
          <a:p>
            <a:r>
              <a:rPr kumimoji="1" lang="en-US" altLang="ja-JP" sz="2400" b="1" dirty="0" smtClean="0"/>
              <a:t>Suggestions to minimize risk</a:t>
            </a:r>
          </a:p>
          <a:p>
            <a:r>
              <a:rPr lang="en-US" altLang="ja-JP" sz="2400" dirty="0" smtClean="0"/>
              <a:t>Immigration bureau to help or IRO take leads</a:t>
            </a:r>
          </a:p>
          <a:p>
            <a:r>
              <a:rPr lang="en-US" altLang="ja-JP" sz="2400" dirty="0" smtClean="0"/>
              <a:t>Strict with discipline allocation, but encourage bilateral mobility</a:t>
            </a:r>
          </a:p>
          <a:p>
            <a:r>
              <a:rPr lang="en-US" altLang="ja-JP" sz="2400" dirty="0" smtClean="0"/>
              <a:t>Pre-arrival package</a:t>
            </a:r>
          </a:p>
          <a:p>
            <a:r>
              <a:rPr lang="en-US" altLang="ja-JP" sz="2400" dirty="0" smtClean="0"/>
              <a:t>IRO to communicate efficiently</a:t>
            </a:r>
            <a:endParaRPr lang="en-US" altLang="ja-JP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 7"/>
          <p:cNvSpPr txBox="1">
            <a:spLocks/>
          </p:cNvSpPr>
          <p:nvPr/>
        </p:nvSpPr>
        <p:spPr>
          <a:xfrm>
            <a:off x="381000" y="677863"/>
            <a:ext cx="5157787" cy="8239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PH" sz="28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Identified Risks	</a:t>
            </a:r>
            <a:endParaRPr kumimoji="1" lang="en-PH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8"/>
          <p:cNvSpPr>
            <a:spLocks noGrp="1"/>
          </p:cNvSpPr>
          <p:nvPr>
            <p:ph sz="half" idx="4294967295"/>
          </p:nvPr>
        </p:nvSpPr>
        <p:spPr>
          <a:xfrm>
            <a:off x="381002" y="1501775"/>
            <a:ext cx="4114798" cy="4687888"/>
          </a:xfrm>
          <a:prstGeom prst="rect">
            <a:avLst/>
          </a:prstGeom>
        </p:spPr>
        <p:txBody>
          <a:bodyPr>
            <a:normAutofit lnSpcReduction="10000"/>
          </a:bodyPr>
          <a:lstStyle/>
          <a:p>
            <a:r>
              <a:rPr lang="en-PH" sz="1800" dirty="0" smtClean="0">
                <a:solidFill>
                  <a:srgbClr val="FF0000"/>
                </a:solidFill>
              </a:rPr>
              <a:t>Academics – 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Program structure - Japan Universities’ plan to implement AIMS is highly thematic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Different School Calendars of participating Universities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Matching educational focus – the rule/ principle of AIMs has risk in terms of equitable distribution of students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Credit units</a:t>
            </a:r>
          </a:p>
          <a:p>
            <a:r>
              <a:rPr lang="en-PH" sz="1800" dirty="0" smtClean="0">
                <a:solidFill>
                  <a:srgbClr val="FF0000"/>
                </a:solidFill>
              </a:rPr>
              <a:t>Safety and welfare 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Mobility issues in time of real disaster risks – cultural differences, floods – risk of students of not knowing certain rules of countries, car accidents, overcoming emergency procedures</a:t>
            </a:r>
          </a:p>
          <a:p>
            <a:pPr lvl="1"/>
            <a:r>
              <a:rPr lang="en-PH" sz="1600" dirty="0" smtClean="0">
                <a:solidFill>
                  <a:srgbClr val="FF0000"/>
                </a:solidFill>
              </a:rPr>
              <a:t>Are we capable of handling emergency cases?</a:t>
            </a:r>
            <a:endParaRPr lang="en-PH" sz="1600" dirty="0">
              <a:solidFill>
                <a:srgbClr val="FF0000"/>
              </a:solidFill>
            </a:endParaRPr>
          </a:p>
        </p:txBody>
      </p:sp>
      <p:sp>
        <p:nvSpPr>
          <p:cNvPr id="7" name="Text Placeholder 9"/>
          <p:cNvSpPr txBox="1">
            <a:spLocks/>
          </p:cNvSpPr>
          <p:nvPr/>
        </p:nvSpPr>
        <p:spPr>
          <a:xfrm>
            <a:off x="4419600" y="669926"/>
            <a:ext cx="4495800" cy="823912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1" lang="en-PH" sz="28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Proposed Solutions</a:t>
            </a:r>
            <a:endParaRPr kumimoji="1" lang="en-PH" sz="2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10"/>
          <p:cNvSpPr>
            <a:spLocks noGrp="1"/>
          </p:cNvSpPr>
          <p:nvPr>
            <p:ph sz="quarter" idx="4294967295"/>
          </p:nvPr>
        </p:nvSpPr>
        <p:spPr>
          <a:xfrm>
            <a:off x="4419600" y="1663700"/>
            <a:ext cx="4495800" cy="4525963"/>
          </a:xfrm>
          <a:prstGeom prst="rect">
            <a:avLst/>
          </a:prstGeom>
        </p:spPr>
        <p:txBody>
          <a:bodyPr>
            <a:normAutofit/>
          </a:bodyPr>
          <a:lstStyle/>
          <a:p>
            <a:r>
              <a:rPr lang="en-PH" sz="1800" dirty="0" smtClean="0"/>
              <a:t>Consortium partners that we select must already select courses to be offered under the AIMS </a:t>
            </a:r>
          </a:p>
          <a:p>
            <a:pPr lvl="1"/>
            <a:r>
              <a:rPr lang="en-PH" sz="1600" dirty="0" smtClean="0"/>
              <a:t>University-University discussion</a:t>
            </a:r>
          </a:p>
          <a:p>
            <a:pPr lvl="1"/>
            <a:r>
              <a:rPr lang="en-PH" sz="1600" dirty="0" smtClean="0"/>
              <a:t>Sign bilateral agreement, AIMs will serve as a starting point for the agreement</a:t>
            </a:r>
          </a:p>
          <a:p>
            <a:r>
              <a:rPr lang="en-PH" sz="1800" dirty="0" smtClean="0"/>
              <a:t>Minimize risk by establishing protocols, emergency / risk management plans</a:t>
            </a:r>
          </a:p>
          <a:p>
            <a:pPr lvl="1"/>
            <a:r>
              <a:rPr lang="en-PH" sz="1600" dirty="0" smtClean="0"/>
              <a:t>Conduct fire and earthquake drills</a:t>
            </a:r>
          </a:p>
          <a:p>
            <a:pPr lvl="1"/>
            <a:r>
              <a:rPr lang="en-PH" sz="1600" dirty="0" smtClean="0"/>
              <a:t>Provide emergency numbers </a:t>
            </a:r>
          </a:p>
          <a:p>
            <a:pPr lvl="1"/>
            <a:r>
              <a:rPr lang="en-PH" sz="1600" dirty="0" smtClean="0"/>
              <a:t>Require  students to have insurance (health, others)</a:t>
            </a:r>
            <a:endParaRPr lang="en-PH" sz="1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PH" dirty="0" smtClean="0">
                <a:solidFill>
                  <a:srgbClr val="FF0000"/>
                </a:solidFill>
              </a:rPr>
              <a:t>Identified Risks	</a:t>
            </a:r>
            <a:endParaRPr lang="en-PH" dirty="0">
              <a:solidFill>
                <a:srgbClr val="FF0000"/>
              </a:solidFill>
            </a:endParaRPr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PH" dirty="0" smtClean="0">
                <a:solidFill>
                  <a:srgbClr val="FF0000"/>
                </a:solidFill>
              </a:rPr>
              <a:t>Logistics / Mobilization issues - Strict visa requirements in some countries </a:t>
            </a:r>
          </a:p>
          <a:p>
            <a:pPr lvl="1"/>
            <a:r>
              <a:rPr lang="en-PH" dirty="0" smtClean="0">
                <a:solidFill>
                  <a:srgbClr val="FF0000"/>
                </a:solidFill>
              </a:rPr>
              <a:t>Some governments change the rules without prior notice creating havoc among students </a:t>
            </a:r>
            <a:endParaRPr lang="en-PH" dirty="0">
              <a:solidFill>
                <a:srgbClr val="FF0000"/>
              </a:solidFill>
            </a:endParaRP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PH" dirty="0" smtClean="0"/>
              <a:t>Proposed Solutions</a:t>
            </a:r>
            <a:endParaRPr lang="en-PH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n-PH" dirty="0" smtClean="0"/>
              <a:t>Good planning</a:t>
            </a:r>
          </a:p>
          <a:p>
            <a:pPr lvl="1"/>
            <a:r>
              <a:rPr lang="en-PH" dirty="0" smtClean="0"/>
              <a:t>issuance of changes in visa requirements at least three months before its implementation</a:t>
            </a:r>
          </a:p>
          <a:p>
            <a:pPr lvl="1"/>
            <a:r>
              <a:rPr lang="en-PH" dirty="0" smtClean="0"/>
              <a:t>Give students enough information</a:t>
            </a:r>
          </a:p>
          <a:p>
            <a:r>
              <a:rPr lang="en-PH" dirty="0" smtClean="0"/>
              <a:t>Giving guidance to students to  manage students’ expectations</a:t>
            </a:r>
            <a:endParaRPr lang="en-PH" dirty="0"/>
          </a:p>
        </p:txBody>
      </p:sp>
    </p:spTree>
    <p:extLst>
      <p:ext uri="{BB962C8B-B14F-4D97-AF65-F5344CB8AC3E}">
        <p14:creationId xmlns:p14="http://schemas.microsoft.com/office/powerpoint/2010/main" xmlns="" val="38739426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365</Words>
  <Application>Microsoft Office PowerPoint</Application>
  <PresentationFormat>On-screen Show (4:3)</PresentationFormat>
  <Paragraphs>65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Owner</dc:creator>
  <cp:lastModifiedBy>Owner</cp:lastModifiedBy>
  <cp:revision>4</cp:revision>
  <dcterms:created xsi:type="dcterms:W3CDTF">2014-02-21T07:10:44Z</dcterms:created>
  <dcterms:modified xsi:type="dcterms:W3CDTF">2014-02-21T07:39:06Z</dcterms:modified>
</cp:coreProperties>
</file>